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5" r:id="rId2"/>
    <p:sldId id="322" r:id="rId3"/>
    <p:sldId id="286" r:id="rId4"/>
    <p:sldId id="288" r:id="rId5"/>
    <p:sldId id="314" r:id="rId6"/>
    <p:sldId id="317" r:id="rId7"/>
    <p:sldId id="312" r:id="rId8"/>
    <p:sldId id="326" r:id="rId9"/>
    <p:sldId id="329" r:id="rId10"/>
    <p:sldId id="273" r:id="rId11"/>
    <p:sldId id="327" r:id="rId12"/>
    <p:sldId id="331" r:id="rId13"/>
    <p:sldId id="321" r:id="rId14"/>
    <p:sldId id="302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3366FF"/>
    <a:srgbClr val="33669B"/>
    <a:srgbClr val="5F933C"/>
    <a:srgbClr val="FFCC00"/>
    <a:srgbClr val="2E75B6"/>
    <a:srgbClr val="C3E6F5"/>
    <a:srgbClr val="6699FF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91020" autoAdjust="0"/>
  </p:normalViewPr>
  <p:slideViewPr>
    <p:cSldViewPr>
      <p:cViewPr varScale="1">
        <p:scale>
          <a:sx n="65" d="100"/>
          <a:sy n="65" d="100"/>
        </p:scale>
        <p:origin x="128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43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4744" y="399728"/>
            <a:ext cx="4619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ambria" panose="02040503050406030204" pitchFamily="18" charset="0"/>
              </a:rPr>
              <a:t>VISUALS GALLERY FOR  EAFM TRAINING  ROOM</a:t>
            </a:r>
          </a:p>
        </p:txBody>
      </p:sp>
    </p:spTree>
    <p:extLst>
      <p:ext uri="{BB962C8B-B14F-4D97-AF65-F5344CB8AC3E}">
        <p14:creationId xmlns:p14="http://schemas.microsoft.com/office/powerpoint/2010/main" val="2013437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7F9DA-8906-485C-B51B-E955DD5B22FD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F5D00-38AB-4E1A-85FF-C7BB736733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57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</a:t>
            </a:r>
            <a:r>
              <a:rPr lang="en-GB" baseline="0" dirty="0"/>
              <a:t> 2  slide 10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5D00-38AB-4E1A-85FF-C7BB7367338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86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1538" y="407988"/>
            <a:ext cx="5113337" cy="3833812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870" tIns="46435" rIns="92870" bIns="46435"/>
          <a:lstStyle/>
          <a:p>
            <a:pPr eaLnBrk="1" hangingPunct="1"/>
            <a:r>
              <a:rPr lang="en-US" dirty="0"/>
              <a:t>Session 9 slide</a:t>
            </a:r>
            <a:r>
              <a:rPr lang="en-US" baseline="0" dirty="0"/>
              <a:t> 7 and quote session 9 slide 5</a:t>
            </a:r>
            <a:endParaRPr lang="en-US" dirty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5453" y="8839055"/>
            <a:ext cx="2980556" cy="42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19" tIns="0" rIns="19219" bIns="0" anchor="b"/>
          <a:lstStyle/>
          <a:p>
            <a:pPr algn="r" defTabSz="877833" eaLnBrk="0" hangingPunct="0"/>
            <a:fld id="{C0635806-40FC-45B3-8E07-3CC91732D292}" type="slidenum">
              <a:rPr lang="en-GB" sz="1000" i="1"/>
              <a:pPr algn="r" defTabSz="877833" eaLnBrk="0" hangingPunct="0"/>
              <a:t>10</a:t>
            </a:fld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408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10 slide 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5D00-38AB-4E1A-85FF-C7BB7367338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10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11 slide 14 Prioritization based on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5D00-38AB-4E1A-85FF-C7BB7367338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072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14  slide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5D00-38AB-4E1A-85FF-C7BB7367338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05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14 slide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5D00-38AB-4E1A-85FF-C7BB7367338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71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2  slide 13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5D00-38AB-4E1A-85FF-C7BB7367338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97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34" charset="-128"/>
              </a:rPr>
              <a:t>Balance: Session 2 slide 16; quote sustainable development :Session 2 slide 18</a:t>
            </a:r>
          </a:p>
          <a:p>
            <a:r>
              <a:rPr lang="en-US" dirty="0">
                <a:latin typeface="Calibri" pitchFamily="34" charset="0"/>
                <a:ea typeface="ＭＳ Ｐゴシック" pitchFamily="34" charset="-128"/>
              </a:rPr>
              <a:t>Balance</a:t>
            </a:r>
            <a:r>
              <a:rPr lang="en-US" baseline="0" dirty="0">
                <a:latin typeface="Calibri" pitchFamily="34" charset="0"/>
                <a:ea typeface="ＭＳ Ｐゴシック" pitchFamily="34" charset="-128"/>
              </a:rPr>
              <a:t> r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epeated</a:t>
            </a:r>
            <a:r>
              <a:rPr lang="en-US" baseline="0" dirty="0">
                <a:latin typeface="Calibri" pitchFamily="34" charset="0"/>
                <a:ea typeface="ＭＳ Ｐゴシック" pitchFamily="34" charset="-128"/>
              </a:rPr>
              <a:t> in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Session 3 slide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7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3</a:t>
            </a:r>
            <a:r>
              <a:rPr lang="en-US" baseline="0" dirty="0"/>
              <a:t>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6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34" charset="-128"/>
              </a:rPr>
              <a:t>Session 4 slide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1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4 slide 15 (the institutions)</a:t>
            </a:r>
          </a:p>
          <a:p>
            <a:r>
              <a:rPr lang="en-GB" dirty="0"/>
              <a:t> Co management quote</a:t>
            </a:r>
            <a:r>
              <a:rPr lang="en-GB" baseline="0" dirty="0"/>
              <a:t> from s</a:t>
            </a:r>
            <a:r>
              <a:rPr lang="en-GB" dirty="0"/>
              <a:t>ession 9 slide</a:t>
            </a:r>
            <a:r>
              <a:rPr lang="en-GB" baseline="0" dirty="0"/>
              <a:t> 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5D00-38AB-4E1A-85FF-C7BB7367338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97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81050"/>
            <a:ext cx="5200650" cy="3900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u="none" baseline="0" dirty="0"/>
              <a:t>Session 6 slide 5 ; visual from session 6 slide 8</a:t>
            </a:r>
          </a:p>
        </p:txBody>
      </p:sp>
    </p:spTree>
    <p:extLst>
      <p:ext uri="{BB962C8B-B14F-4D97-AF65-F5344CB8AC3E}">
        <p14:creationId xmlns:p14="http://schemas.microsoft.com/office/powerpoint/2010/main" val="2921361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Session 7 slide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5D00-38AB-4E1A-85FF-C7BB7367338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924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Session 8 slide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5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13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9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21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15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61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44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06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52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54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2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7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2A23-F96E-4E45-8094-75C146FF05CF}" type="datetimeFigureOut">
              <a:rPr lang="en-GB" smtClean="0"/>
              <a:pPr/>
              <a:t>05/01/2020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9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0181" y="260648"/>
            <a:ext cx="8712968" cy="75777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rgbClr val="2E75B6"/>
                </a:solidFill>
              </a:rPr>
              <a:t>Inland fisheries…the bigger picture</a:t>
            </a:r>
            <a:endParaRPr lang="en-GB" sz="4000" b="1" dirty="0">
              <a:solidFill>
                <a:srgbClr val="2E75B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" y="1090426"/>
            <a:ext cx="9144000" cy="51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72326" y="3850192"/>
            <a:ext cx="3929434" cy="2796449"/>
            <a:chOff x="107043" y="3872911"/>
            <a:chExt cx="3929434" cy="2796449"/>
          </a:xfrm>
        </p:grpSpPr>
        <p:sp>
          <p:nvSpPr>
            <p:cNvPr id="13" name="Rectangle 12"/>
            <p:cNvSpPr/>
            <p:nvPr/>
          </p:nvSpPr>
          <p:spPr>
            <a:xfrm>
              <a:off x="107043" y="3872911"/>
              <a:ext cx="3929434" cy="27964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pic>
          <p:nvPicPr>
            <p:cNvPr id="8197" name="Picture 7" descr="pict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847" y="3964674"/>
              <a:ext cx="3524250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Text Box 8"/>
            <p:cNvSpPr txBox="1">
              <a:spLocks noChangeArrowheads="1"/>
            </p:cNvSpPr>
            <p:nvPr/>
          </p:nvSpPr>
          <p:spPr bwMode="auto">
            <a:xfrm>
              <a:off x="438847" y="5548850"/>
              <a:ext cx="2386520" cy="1000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6161" tIns="38078" rIns="76161" bIns="38078">
              <a:spAutoFit/>
            </a:bodyPr>
            <a:lstStyle/>
            <a:p>
              <a:pPr defTabSz="762000"/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Myriad Pro"/>
                </a:rPr>
                <a:t>Empowerment</a:t>
              </a:r>
            </a:p>
            <a:p>
              <a:pPr defTabSz="762000"/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Myriad Pro"/>
                </a:rPr>
                <a:t>Awareness raising</a:t>
              </a:r>
            </a:p>
            <a:p>
              <a:pPr defTabSz="762000"/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Myriad Pro"/>
                </a:rPr>
                <a:t>Ownership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0615" y="4496867"/>
            <a:ext cx="4739417" cy="2212466"/>
            <a:chOff x="4148998" y="4437112"/>
            <a:chExt cx="4739417" cy="2212466"/>
          </a:xfrm>
        </p:grpSpPr>
        <p:sp>
          <p:nvSpPr>
            <p:cNvPr id="2" name="Rectangle 1"/>
            <p:cNvSpPr/>
            <p:nvPr/>
          </p:nvSpPr>
          <p:spPr>
            <a:xfrm>
              <a:off x="4148998" y="4437112"/>
              <a:ext cx="4739417" cy="2212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pic>
          <p:nvPicPr>
            <p:cNvPr id="8196" name="Picture 6" descr="pict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2667" y="4941265"/>
              <a:ext cx="4363147" cy="1554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 Box 10"/>
            <p:cNvSpPr txBox="1">
              <a:spLocks noChangeArrowheads="1"/>
            </p:cNvSpPr>
            <p:nvPr/>
          </p:nvSpPr>
          <p:spPr bwMode="auto">
            <a:xfrm>
              <a:off x="4390873" y="4572545"/>
              <a:ext cx="2965920" cy="384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6161" tIns="38078" rIns="76161" bIns="38078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Myriad Pro"/>
                </a:rPr>
                <a:t>Group trust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6510" y="2167758"/>
            <a:ext cx="4739417" cy="2212466"/>
            <a:chOff x="146510" y="2167758"/>
            <a:chExt cx="4739417" cy="2212466"/>
          </a:xfrm>
        </p:grpSpPr>
        <p:sp>
          <p:nvSpPr>
            <p:cNvPr id="18" name="Rectangle 17"/>
            <p:cNvSpPr/>
            <p:nvPr/>
          </p:nvSpPr>
          <p:spPr>
            <a:xfrm>
              <a:off x="146510" y="2167758"/>
              <a:ext cx="4739417" cy="2212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pic>
          <p:nvPicPr>
            <p:cNvPr id="8202" name="Picture 12" descr="pict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45166" y="2330902"/>
              <a:ext cx="2952328" cy="193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Rectangle 13"/>
            <p:cNvSpPr>
              <a:spLocks noChangeArrowheads="1"/>
            </p:cNvSpPr>
            <p:nvPr/>
          </p:nvSpPr>
          <p:spPr bwMode="auto">
            <a:xfrm rot="10800000" flipV="1">
              <a:off x="234284" y="2351010"/>
              <a:ext cx="2139651" cy="754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6161" tIns="38078" rIns="76161" bIns="38078">
              <a:spAutoFit/>
            </a:bodyPr>
            <a:lstStyle/>
            <a:p>
              <a:pPr defTabSz="762000">
                <a:spcBef>
                  <a:spcPct val="20000"/>
                </a:spcBef>
                <a:buClr>
                  <a:schemeClr val="hlink"/>
                </a:buClr>
                <a:buSzPct val="60000"/>
                <a:buFont typeface="Myriad Pro" pitchFamily="34" charset="0"/>
                <a:buNone/>
              </a:pPr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Myriad Pro"/>
                </a:rPr>
                <a:t>Agree on issues </a:t>
              </a:r>
            </a:p>
            <a:p>
              <a:pPr defTabSz="762000">
                <a:spcBef>
                  <a:spcPct val="20000"/>
                </a:spcBef>
                <a:buClr>
                  <a:schemeClr val="hlink"/>
                </a:buClr>
                <a:buSzPct val="60000"/>
                <a:buFont typeface="Myriad Pro" pitchFamily="34" charset="0"/>
                <a:buNone/>
              </a:pPr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Myriad Pro"/>
                </a:rPr>
                <a:t>and solutions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72326" y="148476"/>
            <a:ext cx="3961992" cy="2854456"/>
            <a:chOff x="4621659" y="778166"/>
            <a:chExt cx="4556959" cy="2854456"/>
          </a:xfrm>
        </p:grpSpPr>
        <p:sp>
          <p:nvSpPr>
            <p:cNvPr id="12" name="Rectangle 11"/>
            <p:cNvSpPr/>
            <p:nvPr/>
          </p:nvSpPr>
          <p:spPr>
            <a:xfrm>
              <a:off x="4621659" y="778166"/>
              <a:ext cx="4556959" cy="2854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pic>
          <p:nvPicPr>
            <p:cNvPr id="8195" name="Picture 5" descr="pict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4414" y="1393823"/>
              <a:ext cx="4014001" cy="2102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860445" y="846747"/>
              <a:ext cx="2765369" cy="384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6161" tIns="38078" rIns="76161" bIns="38078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GB" sz="2000" b="1" dirty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Myriad Pro"/>
                </a:rPr>
                <a:t>Identify trade-offs</a:t>
              </a:r>
            </a:p>
          </p:txBody>
        </p:sp>
      </p:grpSp>
      <p:sp>
        <p:nvSpPr>
          <p:cNvPr id="17" name="Oval Callout 16"/>
          <p:cNvSpPr/>
          <p:nvPr/>
        </p:nvSpPr>
        <p:spPr>
          <a:xfrm flipH="1">
            <a:off x="22378" y="156130"/>
            <a:ext cx="5646365" cy="2079609"/>
          </a:xfrm>
          <a:prstGeom prst="wedgeEllipseCallout">
            <a:avLst>
              <a:gd name="adj1" fmla="val -37224"/>
              <a:gd name="adj2" fmla="val 66196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The active </a:t>
            </a:r>
            <a:r>
              <a:rPr lang="en-GB" sz="3200" b="1" dirty="0">
                <a:solidFill>
                  <a:srgbClr val="7030A0"/>
                </a:solidFill>
                <a:latin typeface="+mj-lt"/>
              </a:rPr>
              <a:t>PARTICIPATION </a:t>
            </a:r>
            <a:r>
              <a:rPr lang="en-GB" sz="3200" b="1" dirty="0">
                <a:solidFill>
                  <a:schemeClr val="tx1"/>
                </a:solidFill>
                <a:latin typeface="+mj-lt"/>
              </a:rPr>
              <a:t>of people is at the heart of EAFm</a:t>
            </a:r>
          </a:p>
        </p:txBody>
      </p:sp>
    </p:spTree>
    <p:extLst>
      <p:ext uri="{BB962C8B-B14F-4D97-AF65-F5344CB8AC3E}">
        <p14:creationId xmlns:p14="http://schemas.microsoft.com/office/powerpoint/2010/main" val="389736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" y="1053590"/>
            <a:ext cx="9144000" cy="58121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520" y="164181"/>
            <a:ext cx="6624736" cy="75777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rgbClr val="2E75B6"/>
                </a:solidFill>
              </a:rPr>
              <a:t>Ideal versus practical FMU</a:t>
            </a:r>
            <a:endParaRPr lang="en-GB" sz="4000" b="1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7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8104"/>
            <a:ext cx="8167584" cy="61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3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32656"/>
            <a:ext cx="8807036" cy="6133607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707904" y="1988840"/>
            <a:ext cx="158417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51920" y="1988840"/>
            <a:ext cx="1584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2800" b="1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2636912"/>
            <a:ext cx="1669825" cy="3859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000" b="1" dirty="0">
                <a:solidFill>
                  <a:schemeClr val="tx1"/>
                </a:solidFill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7744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9592" y="1268760"/>
            <a:ext cx="7704856" cy="4520951"/>
          </a:xfrm>
          <a:prstGeom prst="rect">
            <a:avLst/>
          </a:prstGeom>
          <a:solidFill>
            <a:srgbClr val="D6DCE5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35FF4E"/>
              </a:buClr>
              <a:buSzPct val="100000"/>
            </a:pPr>
            <a:r>
              <a:rPr lang="en-US" sz="3600" b="1" dirty="0">
                <a:latin typeface="+mn-lt"/>
                <a:cs typeface="Myriad Pro"/>
              </a:rPr>
              <a:t>FMU name</a:t>
            </a:r>
            <a:endParaRPr lang="en-US" sz="2800" b="1" dirty="0">
              <a:latin typeface="+mn-lt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Myriad Pro"/>
              </a:rPr>
              <a:t>1.  Vision (Step 1)</a:t>
            </a: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Myriad Pro"/>
              </a:rPr>
              <a:t>2.  Background (Step 1)</a:t>
            </a: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Myriad Pro"/>
              </a:rPr>
              <a:t>3.  Major threats and issues (Step 2)</a:t>
            </a: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Myriad Pro"/>
              </a:rPr>
              <a:t>4.  Goals (Step 2)</a:t>
            </a: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Myriad Pro"/>
              </a:rPr>
              <a:t>5.  Objectives, indicators and benchmarks (Step 3)</a:t>
            </a: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Myriad Pro"/>
              </a:rPr>
              <a:t>6.  Management actions (Step 3)</a:t>
            </a: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Myriad Pro"/>
              </a:rPr>
              <a:t>7.  Compliance (Step 3)</a:t>
            </a: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Myriad Pro"/>
              </a:rPr>
              <a:t>8.  Data and info needs (Step 3)</a:t>
            </a: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Myriad Pro"/>
              </a:rPr>
              <a:t>9.  Financing (Step 3)</a:t>
            </a: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Myriad Pro"/>
              </a:rPr>
              <a:t>10. Review of the plan – frequency of reviews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476672"/>
            <a:ext cx="7416824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>
                <a:solidFill>
                  <a:srgbClr val="2E75B6"/>
                </a:solidFill>
                <a:latin typeface="+mn-lt"/>
                <a:cs typeface="Myriad Pro"/>
              </a:rPr>
              <a:t>EAFm Plan outline</a:t>
            </a:r>
          </a:p>
        </p:txBody>
      </p:sp>
    </p:spTree>
    <p:extLst>
      <p:ext uri="{BB962C8B-B14F-4D97-AF65-F5344CB8AC3E}">
        <p14:creationId xmlns:p14="http://schemas.microsoft.com/office/powerpoint/2010/main" val="125571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241"/>
            <a:ext cx="9144000" cy="506775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3528" y="497304"/>
            <a:ext cx="6624736" cy="75777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rgbClr val="2E75B6"/>
                </a:solidFill>
              </a:rPr>
              <a:t>Ecosystem linkages</a:t>
            </a:r>
            <a:endParaRPr lang="en-GB" sz="4000" b="1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7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970" y="5301208"/>
            <a:ext cx="8064955" cy="1372028"/>
          </a:xfrm>
        </p:spPr>
        <p:txBody>
          <a:bodyPr anchor="t">
            <a:noAutofit/>
          </a:bodyPr>
          <a:lstStyle/>
          <a:p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Myriad Pro"/>
              </a:rPr>
              <a:t>“Development which meets the needs of the present without compromising the ability of future generations to meet their own needs.”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Myriad Pro"/>
              </a:rPr>
              <a:t/>
            </a:r>
            <a:b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Myriad Pro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Myriad Pro"/>
              </a:rPr>
              <a:t/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Myriad Pro"/>
                <a:cs typeface="Myriad Pro"/>
              </a:rPr>
            </a:b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32656"/>
            <a:ext cx="4499409" cy="45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491892" y="3271152"/>
            <a:ext cx="0" cy="1034726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711100" y="774536"/>
            <a:ext cx="7721800" cy="892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2E75B6"/>
                </a:solidFill>
                <a:latin typeface="+mn-lt"/>
                <a:cs typeface="Myriad Pro"/>
              </a:rPr>
              <a:t>3 Components of EAFm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92" y="4108303"/>
            <a:ext cx="2335772" cy="1276639"/>
          </a:xfrm>
          <a:solidFill>
            <a:schemeClr val="accent3">
              <a:lumMod val="60000"/>
              <a:lumOff val="40000"/>
            </a:schemeClr>
          </a:solidFill>
          <a:ln w="44450" cap="rnd">
            <a:noFill/>
            <a:round/>
          </a:ln>
        </p:spPr>
        <p:txBody>
          <a:bodyPr anchor="ctr">
            <a:noAutofit/>
          </a:bodyPr>
          <a:lstStyle/>
          <a:p>
            <a:r>
              <a:rPr lang="en-US" sz="2800" dirty="0">
                <a:latin typeface="+mn-lt"/>
                <a:cs typeface="Myriad Pro"/>
              </a:rPr>
              <a:t>Ecological well-being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671" y="2160240"/>
            <a:ext cx="5616625" cy="1151810"/>
          </a:xfrm>
          <a:prstGeom prst="rect">
            <a:avLst/>
          </a:prstGeom>
          <a:solidFill>
            <a:srgbClr val="2E75B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n-lt"/>
                <a:cs typeface="Myriad Pro"/>
              </a:rPr>
              <a:t>EAFm</a:t>
            </a:r>
            <a:endParaRPr lang="en-US" sz="4800" dirty="0">
              <a:solidFill>
                <a:schemeClr val="bg1"/>
              </a:solidFill>
              <a:latin typeface="+mn-lt"/>
              <a:cs typeface="Myriad Pro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14071" y="4121983"/>
            <a:ext cx="2140589" cy="12809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 cap="rnd">
            <a:noFill/>
            <a:rou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  <a:cs typeface="Myriad Pro"/>
              </a:rPr>
              <a:t>Human well-being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10435" y="4125848"/>
            <a:ext cx="2126765" cy="1259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 cap="rnd">
            <a:noFill/>
            <a:rou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cs typeface="Myriad Pro"/>
              </a:rPr>
              <a:t>Good Governance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91680" y="3574900"/>
            <a:ext cx="0" cy="529121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28227" y="3582604"/>
            <a:ext cx="0" cy="529121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63881" y="3582604"/>
            <a:ext cx="5464346" cy="0"/>
          </a:xfrm>
          <a:prstGeom prst="line">
            <a:avLst/>
          </a:prstGeom>
          <a:ln w="38100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0" y="7299472"/>
            <a:ext cx="9144000" cy="3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55319" y="5898503"/>
            <a:ext cx="7273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2400" b="1" dirty="0">
                <a:solidFill>
                  <a:schemeClr val="accent1">
                    <a:lumMod val="75000"/>
                  </a:schemeClr>
                </a:solidFill>
              </a:rPr>
              <a:t>Note: Ecological well-being = fish + environment</a:t>
            </a:r>
          </a:p>
        </p:txBody>
      </p:sp>
    </p:spTree>
    <p:extLst>
      <p:ext uri="{BB962C8B-B14F-4D97-AF65-F5344CB8AC3E}">
        <p14:creationId xmlns:p14="http://schemas.microsoft.com/office/powerpoint/2010/main" val="206930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0" y="1215960"/>
            <a:ext cx="9096020" cy="5642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4" y="1887866"/>
            <a:ext cx="3420152" cy="1585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05" y="2272675"/>
            <a:ext cx="2249619" cy="908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544" y="2220119"/>
            <a:ext cx="2773920" cy="16216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8116" y="2686577"/>
            <a:ext cx="1987468" cy="841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7822" y="1272766"/>
            <a:ext cx="4182218" cy="2737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3833" y="2115179"/>
            <a:ext cx="2194750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834" y="3599821"/>
            <a:ext cx="3548180" cy="1646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3839" y="3981642"/>
            <a:ext cx="2176461" cy="8413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1797" y="3152815"/>
            <a:ext cx="3170195" cy="20667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9537" y="3630207"/>
            <a:ext cx="2152075" cy="944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8131" y="4940118"/>
            <a:ext cx="3907875" cy="16948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53003">
            <a:off x="1249365" y="5369701"/>
            <a:ext cx="3481118" cy="877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3574" y="4751126"/>
            <a:ext cx="3603048" cy="18838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37262" y="5344311"/>
            <a:ext cx="2402032" cy="841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560" y="257814"/>
            <a:ext cx="746215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5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868" y="942667"/>
            <a:ext cx="8045510" cy="45259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1790" y="191344"/>
            <a:ext cx="8363272" cy="778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rgbClr val="2E75B6"/>
                </a:solidFill>
              </a:rPr>
              <a:t>Co-management</a:t>
            </a:r>
            <a:endParaRPr lang="en-GB" b="1" dirty="0">
              <a:solidFill>
                <a:srgbClr val="2E75B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5235" y="5589240"/>
            <a:ext cx="8514143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Myriad Pro"/>
              </a:rPr>
              <a:t>“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Myriad Pro"/>
              </a:rPr>
              <a:t>Partnership arrangements between key stakeholders and government to share the responsibility and authority for the management of the fisheries and coastal resources, with various degrees of power sharing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Myriad Pro"/>
              </a:rPr>
              <a:t>”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Myriad Pro"/>
              </a:rPr>
              <a:t/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Myriad Pro"/>
              </a:rPr>
            </a:b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/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  <a:t/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yriad Pro"/>
                <a:cs typeface="Myriad Pro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5182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9" y="127263"/>
            <a:ext cx="4325598" cy="2864305"/>
          </a:xfrm>
          <a:prstGeom prst="rect">
            <a:avLst/>
          </a:prstGeom>
        </p:spPr>
      </p:pic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412450" y="429543"/>
            <a:ext cx="4367480" cy="1800948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2E75B6"/>
                </a:solidFill>
                <a:ea typeface="+mj-ea"/>
                <a:cs typeface="Myriad Pro"/>
              </a:rPr>
              <a:t>EAFm Plan: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2E75B6"/>
                </a:solidFill>
                <a:ea typeface="+mj-ea"/>
                <a:cs typeface="Myriad Pro"/>
              </a:rPr>
              <a:t>Linking legislation &amp; policy to actions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2450" y="3212976"/>
            <a:ext cx="4820760" cy="3251035"/>
            <a:chOff x="3872965" y="3198799"/>
            <a:chExt cx="6263835" cy="3365176"/>
          </a:xfrm>
        </p:grpSpPr>
        <p:sp>
          <p:nvSpPr>
            <p:cNvPr id="2" name="Rectangle 1"/>
            <p:cNvSpPr/>
            <p:nvPr/>
          </p:nvSpPr>
          <p:spPr>
            <a:xfrm>
              <a:off x="3887268" y="3198799"/>
              <a:ext cx="5276086" cy="58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altLang="en-US" sz="2400" b="1" i="1" dirty="0">
                  <a:solidFill>
                    <a:schemeClr val="accent1">
                      <a:lumMod val="75000"/>
                    </a:schemeClr>
                  </a:solidFill>
                </a:rPr>
                <a:t>Sustainably managed fisheries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87268" y="4405864"/>
              <a:ext cx="58533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altLang="en-US" sz="2400" b="1" i="1" dirty="0">
                  <a:solidFill>
                    <a:schemeClr val="accent1">
                      <a:lumMod val="75000"/>
                    </a:schemeClr>
                  </a:solidFill>
                </a:rPr>
                <a:t>Limit fishing effort in lake nursery areas</a:t>
              </a:r>
              <a:endParaRPr lang="en-AU" altLang="en-US" sz="2400" b="1" i="1" dirty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3872965" y="5732978"/>
              <a:ext cx="626383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AU" altLang="en-US" sz="2400" b="1" i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Enforce close season and control number of illegal fishing gears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097002"/>
            <a:ext cx="3604281" cy="33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188640"/>
            <a:ext cx="8732182" cy="97418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>
                <a:solidFill>
                  <a:srgbClr val="2E75B6"/>
                </a:solidFill>
                <a:cs typeface="Myriad Pro"/>
              </a:rPr>
              <a:t>The 5 steps of the EAFm</a:t>
            </a:r>
          </a:p>
          <a:p>
            <a:pPr algn="l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869016"/>
            <a:ext cx="6618312" cy="59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80988" y="1446027"/>
            <a:ext cx="2595562" cy="1486085"/>
          </a:xfrm>
          <a:prstGeom prst="ellipse">
            <a:avLst/>
          </a:prstGeom>
          <a:gradFill>
            <a:gsLst>
              <a:gs pos="100000">
                <a:srgbClr val="5F933C"/>
              </a:gs>
              <a:gs pos="100000">
                <a:schemeClr val="accent6">
                  <a:lumMod val="7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/>
            <a:r>
              <a:rPr lang="en-AU" b="1" dirty="0">
                <a:solidFill>
                  <a:srgbClr val="FFCC00"/>
                </a:solidFill>
              </a:rPr>
              <a:t>Fishers</a:t>
            </a:r>
          </a:p>
          <a:p>
            <a:pPr algn="ctr" defTabSz="342900"/>
            <a:r>
              <a:rPr lang="en-AU" b="1" dirty="0">
                <a:solidFill>
                  <a:schemeClr val="bg2">
                    <a:lumMod val="90000"/>
                  </a:schemeClr>
                </a:solidFill>
              </a:rPr>
              <a:t>Fisher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0" y="164181"/>
            <a:ext cx="5451021" cy="75777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2E75B6"/>
                </a:solidFill>
              </a:rPr>
              <a:t>Possible stakeholders </a:t>
            </a:r>
            <a:endParaRPr lang="en-GB" sz="4000" b="1" dirty="0">
              <a:solidFill>
                <a:srgbClr val="2E75B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425825" y="989013"/>
            <a:ext cx="2292350" cy="1409700"/>
          </a:xfrm>
          <a:prstGeom prst="ellipse">
            <a:avLst/>
          </a:prstGeom>
          <a:gradFill>
            <a:gsLst>
              <a:gs pos="100000">
                <a:srgbClr val="5F933C"/>
              </a:gs>
              <a:gs pos="100000">
                <a:schemeClr val="accent6">
                  <a:lumMod val="7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/>
            <a:r>
              <a:rPr lang="en-AU" b="1" dirty="0">
                <a:solidFill>
                  <a:srgbClr val="FFCC00"/>
                </a:solidFill>
              </a:rPr>
              <a:t>Government</a:t>
            </a:r>
          </a:p>
          <a:p>
            <a:pPr algn="ctr" defTabSz="342900"/>
            <a:r>
              <a:rPr lang="en-AU" b="1" dirty="0">
                <a:solidFill>
                  <a:schemeClr val="bg2">
                    <a:lumMod val="90000"/>
                  </a:schemeClr>
                </a:solidFill>
              </a:rPr>
              <a:t>Fisheries</a:t>
            </a:r>
          </a:p>
          <a:p>
            <a:pPr algn="ctr" defTabSz="342900"/>
            <a:r>
              <a:rPr lang="en-AU" b="1" dirty="0">
                <a:solidFill>
                  <a:schemeClr val="bg2">
                    <a:lumMod val="90000"/>
                  </a:schemeClr>
                </a:solidFill>
              </a:rPr>
              <a:t>Environment</a:t>
            </a:r>
          </a:p>
        </p:txBody>
      </p:sp>
      <p:sp>
        <p:nvSpPr>
          <p:cNvPr id="9" name="Oval 8"/>
          <p:cNvSpPr/>
          <p:nvPr/>
        </p:nvSpPr>
        <p:spPr>
          <a:xfrm>
            <a:off x="6406896" y="3503612"/>
            <a:ext cx="2647950" cy="1620837"/>
          </a:xfrm>
          <a:prstGeom prst="ellipse">
            <a:avLst/>
          </a:prstGeom>
          <a:gradFill>
            <a:gsLst>
              <a:gs pos="99000">
                <a:srgbClr val="5F933C"/>
              </a:gs>
              <a:gs pos="100000">
                <a:schemeClr val="accent6">
                  <a:lumMod val="7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/>
            <a:r>
              <a:rPr lang="en-AU" b="1" dirty="0">
                <a:solidFill>
                  <a:srgbClr val="FFCC00"/>
                </a:solidFill>
              </a:rPr>
              <a:t>Fisheries dependents</a:t>
            </a:r>
          </a:p>
          <a:p>
            <a:pPr algn="ctr" defTabSz="342900"/>
            <a:r>
              <a:rPr lang="en-AU" b="1" dirty="0">
                <a:solidFill>
                  <a:schemeClr val="bg2">
                    <a:lumMod val="90000"/>
                  </a:schemeClr>
                </a:solidFill>
              </a:rPr>
              <a:t>Boat owners, Processors, Traders, etc</a:t>
            </a:r>
          </a:p>
        </p:txBody>
      </p:sp>
      <p:sp>
        <p:nvSpPr>
          <p:cNvPr id="10" name="Oval 9"/>
          <p:cNvSpPr/>
          <p:nvPr/>
        </p:nvSpPr>
        <p:spPr>
          <a:xfrm>
            <a:off x="3434289" y="4984751"/>
            <a:ext cx="2395538" cy="1451325"/>
          </a:xfrm>
          <a:prstGeom prst="ellipse">
            <a:avLst/>
          </a:prstGeom>
          <a:gradFill>
            <a:gsLst>
              <a:gs pos="100000">
                <a:srgbClr val="5F933C"/>
              </a:gs>
              <a:gs pos="100000">
                <a:schemeClr val="accent6">
                  <a:lumMod val="7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/>
            <a:r>
              <a:rPr lang="en-AU" b="1" dirty="0">
                <a:solidFill>
                  <a:srgbClr val="FFCC00"/>
                </a:solidFill>
              </a:rPr>
              <a:t>MCS</a:t>
            </a:r>
          </a:p>
          <a:p>
            <a:pPr algn="ctr" defTabSz="342900"/>
            <a:r>
              <a:rPr lang="en-AU" b="1" dirty="0">
                <a:solidFill>
                  <a:schemeClr val="bg2">
                    <a:lumMod val="90000"/>
                  </a:schemeClr>
                </a:solidFill>
              </a:rPr>
              <a:t>Fishery patrol, Protection patrol</a:t>
            </a:r>
          </a:p>
        </p:txBody>
      </p:sp>
      <p:sp>
        <p:nvSpPr>
          <p:cNvPr id="11" name="Oval 10"/>
          <p:cNvSpPr/>
          <p:nvPr/>
        </p:nvSpPr>
        <p:spPr>
          <a:xfrm>
            <a:off x="6519363" y="980255"/>
            <a:ext cx="2505075" cy="1995487"/>
          </a:xfrm>
          <a:prstGeom prst="ellipse">
            <a:avLst/>
          </a:prstGeom>
          <a:gradFill>
            <a:gsLst>
              <a:gs pos="100000">
                <a:srgbClr val="5F933C"/>
              </a:gs>
              <a:gs pos="100000">
                <a:srgbClr val="FFCC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en-AU" b="1" dirty="0">
                <a:solidFill>
                  <a:srgbClr val="FFCC00"/>
                </a:solidFill>
              </a:rPr>
              <a:t>Advisors &amp; Advocacy</a:t>
            </a:r>
          </a:p>
          <a:p>
            <a:pPr algn="ctr" defTabSz="342900">
              <a:defRPr/>
            </a:pPr>
            <a:r>
              <a:rPr lang="en-AU" b="1" dirty="0">
                <a:solidFill>
                  <a:schemeClr val="bg1">
                    <a:lumMod val="85000"/>
                  </a:schemeClr>
                </a:solidFill>
              </a:rPr>
              <a:t>NGOS, </a:t>
            </a:r>
          </a:p>
          <a:p>
            <a:pPr algn="ctr" defTabSz="342900">
              <a:defRPr/>
            </a:pPr>
            <a:r>
              <a:rPr lang="en-AU" b="1" dirty="0">
                <a:solidFill>
                  <a:schemeClr val="bg1">
                    <a:lumMod val="85000"/>
                  </a:schemeClr>
                </a:solidFill>
              </a:rPr>
              <a:t>Traditional leaders,</a:t>
            </a:r>
          </a:p>
          <a:p>
            <a:pPr algn="ctr" defTabSz="342900">
              <a:defRPr/>
            </a:pPr>
            <a:r>
              <a:rPr lang="en-AU" b="1" dirty="0">
                <a:solidFill>
                  <a:schemeClr val="bg1">
                    <a:lumMod val="85000"/>
                  </a:schemeClr>
                </a:solidFill>
              </a:rPr>
              <a:t>Researchers, Academics</a:t>
            </a:r>
          </a:p>
        </p:txBody>
      </p:sp>
      <p:sp>
        <p:nvSpPr>
          <p:cNvPr id="12" name="Oval 11"/>
          <p:cNvSpPr/>
          <p:nvPr/>
        </p:nvSpPr>
        <p:spPr>
          <a:xfrm>
            <a:off x="372140" y="3416299"/>
            <a:ext cx="2496473" cy="2165793"/>
          </a:xfrm>
          <a:prstGeom prst="ellipse">
            <a:avLst/>
          </a:prstGeom>
          <a:gradFill>
            <a:gsLst>
              <a:gs pos="100000">
                <a:srgbClr val="5F933C"/>
              </a:gs>
              <a:gs pos="100000">
                <a:schemeClr val="accent6">
                  <a:lumMod val="7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/>
            <a:r>
              <a:rPr lang="en-AU" b="1" dirty="0">
                <a:solidFill>
                  <a:srgbClr val="FFCC00"/>
                </a:solidFill>
              </a:rPr>
              <a:t>Other Users</a:t>
            </a:r>
          </a:p>
          <a:p>
            <a:pPr algn="ctr" defTabSz="342900"/>
            <a:r>
              <a:rPr lang="en-AU" b="1" dirty="0">
                <a:solidFill>
                  <a:schemeClr val="bg2">
                    <a:lumMod val="90000"/>
                  </a:schemeClr>
                </a:solidFill>
              </a:rPr>
              <a:t>Irrigation,  Agriculture, Recreational fishing, Tourism, Conservation </a:t>
            </a:r>
          </a:p>
        </p:txBody>
      </p:sp>
      <p:sp>
        <p:nvSpPr>
          <p:cNvPr id="13" name="Oval 12"/>
          <p:cNvSpPr/>
          <p:nvPr/>
        </p:nvSpPr>
        <p:spPr>
          <a:xfrm>
            <a:off x="3723794" y="2956354"/>
            <a:ext cx="1627617" cy="1427894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en-AU" sz="3200" b="1" dirty="0">
                <a:solidFill>
                  <a:prstClr val="white"/>
                </a:solidFill>
              </a:rPr>
              <a:t>EAFm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5346167" y="4020131"/>
            <a:ext cx="860425" cy="198865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447097" y="2669810"/>
            <a:ext cx="976580" cy="590806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19612" y="2445100"/>
            <a:ext cx="9525" cy="487012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804558" y="2758109"/>
            <a:ext cx="939265" cy="390484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</p:cNvCxnSpPr>
          <p:nvPr/>
        </p:nvCxnSpPr>
        <p:spPr>
          <a:xfrm flipH="1" flipV="1">
            <a:off x="4584589" y="4442745"/>
            <a:ext cx="47469" cy="542006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44923" y="4926013"/>
            <a:ext cx="727603" cy="586749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490156" y="5384800"/>
            <a:ext cx="798092" cy="279074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98515" y="2975742"/>
            <a:ext cx="78456" cy="548809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81300" y="1489812"/>
            <a:ext cx="593724" cy="299078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827" y="1602029"/>
            <a:ext cx="568327" cy="308267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55088" y="2932112"/>
            <a:ext cx="106408" cy="462948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020585" y="4083999"/>
            <a:ext cx="664048" cy="307028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4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400</Words>
  <Application>Microsoft Office PowerPoint</Application>
  <PresentationFormat>On-screen Show (4:3)</PresentationFormat>
  <Paragraphs>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Cambria</vt:lpstr>
      <vt:lpstr>Myriad Pro</vt:lpstr>
      <vt:lpstr>Office Theme</vt:lpstr>
      <vt:lpstr>PowerPoint Presentation</vt:lpstr>
      <vt:lpstr>PowerPoint Presentation</vt:lpstr>
      <vt:lpstr>“Development which meets the needs of the present without compromising the ability of future generations to meet their own needs.”  </vt:lpstr>
      <vt:lpstr>Ecological well-being</vt:lpstr>
      <vt:lpstr>PowerPoint Presentation</vt:lpstr>
      <vt:lpstr>Co-management</vt:lpstr>
      <vt:lpstr>PowerPoint Presentation</vt:lpstr>
      <vt:lpstr>PowerPoint Presentation</vt:lpstr>
      <vt:lpstr>Possible stakeholders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A3 Visuals Gallery to print</dc:title>
  <dc:creator>Owner</dc:creator>
  <cp:lastModifiedBy>Administrator 1</cp:lastModifiedBy>
  <cp:revision>109</cp:revision>
  <cp:lastPrinted>2017-03-13T08:51:52Z</cp:lastPrinted>
  <dcterms:created xsi:type="dcterms:W3CDTF">2013-01-27T05:10:33Z</dcterms:created>
  <dcterms:modified xsi:type="dcterms:W3CDTF">2020-01-05T16:55:19Z</dcterms:modified>
</cp:coreProperties>
</file>